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strument Sans Medium" panose="020B0604020202020204" charset="0"/>
      <p:regular r:id="rId10"/>
    </p:embeddedFont>
    <p:embeddedFont>
      <p:font typeface="Instrument Sans Semi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95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180267" y="2783800"/>
            <a:ext cx="12269867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Iris Flower Classification: Machine Learning Analysis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180267" y="4437578"/>
            <a:ext cx="12269867" cy="42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Automating iris species identification using morphometric data and machine learning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80267" y="510432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Vansh Kumar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415891"/>
            <a:ext cx="12269867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Statement: Automating Iris Species Identification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176349"/>
            <a:ext cx="3947636" cy="3637240"/>
          </a:xfrm>
          <a:prstGeom prst="roundRect">
            <a:avLst>
              <a:gd name="adj" fmla="val 528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210747" y="3206829"/>
            <a:ext cx="3886676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2994065" y="3326844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424107" y="4060269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24107" y="4521637"/>
            <a:ext cx="3459956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Automating the identification of Iris flower species based solely on physical measurements (morphometric data). Manual classification by botanists is slow and prone to human error.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341263" y="3176349"/>
            <a:ext cx="3947755" cy="3637240"/>
          </a:xfrm>
          <a:prstGeom prst="roundRect">
            <a:avLst>
              <a:gd name="adj" fmla="val 528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371743" y="3206829"/>
            <a:ext cx="3886795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7155061" y="3326844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5585103" y="4060269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Complexity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585103" y="4521637"/>
            <a:ext cx="3460075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 consists of four different dimensions (Sepal Length/Width, Petal Length/Width), making it difficult to visualize the separation between species with the naked eye.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502378" y="3176349"/>
            <a:ext cx="3947755" cy="3637240"/>
          </a:xfrm>
          <a:prstGeom prst="roundRect">
            <a:avLst>
              <a:gd name="adj" fmla="val 528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32858" y="3206829"/>
            <a:ext cx="3886795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1316176" y="3326844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9746218" y="4060269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Goal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746218" y="4521637"/>
            <a:ext cx="3460075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Visualize the data in 2D using Dimensionality Reduction (PCA). Build a Machine Learning model (KNN) to classify flowers with high accuracy (&gt;90%).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604123" y="7482126"/>
            <a:ext cx="1658303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13743980" y="7482126"/>
            <a:ext cx="28229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95974"/>
          </a:xfrm>
          <a:prstGeom prst="roundRect">
            <a:avLst>
              <a:gd name="adj" fmla="val 2898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6223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982623" y="808553"/>
            <a:ext cx="7285792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Iris Dataset: Structure and Composition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982623" y="1690807"/>
            <a:ext cx="196107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82623" y="2092643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Iris_data.csv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982623" y="2484715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Dimensions: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150 rows, 5 columns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82623" y="2892504"/>
            <a:ext cx="196107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Balance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82623" y="3294340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 is perfectly balanced with 50 samples for each of the 3 species.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23" y="3721775"/>
            <a:ext cx="6141244" cy="325159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1950720" y="7003852"/>
            <a:ext cx="156805" cy="156805"/>
          </a:xfrm>
          <a:prstGeom prst="roundRect">
            <a:avLst>
              <a:gd name="adj" fmla="val 11663"/>
            </a:avLst>
          </a:prstGeom>
          <a:solidFill>
            <a:srgbClr val="03274A"/>
          </a:solidFill>
          <a:ln/>
        </p:spPr>
      </p:sp>
      <p:sp>
        <p:nvSpPr>
          <p:cNvPr id="11" name="Text 8"/>
          <p:cNvSpPr/>
          <p:nvPr/>
        </p:nvSpPr>
        <p:spPr>
          <a:xfrm>
            <a:off x="2168485" y="7003852"/>
            <a:ext cx="759619" cy="156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Iris-setosa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3449836" y="7003852"/>
            <a:ext cx="156805" cy="156805"/>
          </a:xfrm>
          <a:prstGeom prst="roundRect">
            <a:avLst>
              <a:gd name="adj" fmla="val 11663"/>
            </a:avLst>
          </a:prstGeom>
          <a:solidFill>
            <a:srgbClr val="0868C2"/>
          </a:solidFill>
          <a:ln/>
        </p:spPr>
      </p:sp>
      <p:sp>
        <p:nvSpPr>
          <p:cNvPr id="13" name="Text 10"/>
          <p:cNvSpPr/>
          <p:nvPr/>
        </p:nvSpPr>
        <p:spPr>
          <a:xfrm>
            <a:off x="3667601" y="7003852"/>
            <a:ext cx="989052" cy="156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Iris-versicolor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178385" y="7003852"/>
            <a:ext cx="156805" cy="156805"/>
          </a:xfrm>
          <a:prstGeom prst="roundRect">
            <a:avLst>
              <a:gd name="adj" fmla="val 11663"/>
            </a:avLst>
          </a:prstGeom>
          <a:solidFill>
            <a:srgbClr val="50A7F8"/>
          </a:solidFill>
          <a:ln/>
        </p:spPr>
      </p:sp>
      <p:sp>
        <p:nvSpPr>
          <p:cNvPr id="15" name="Text 12"/>
          <p:cNvSpPr/>
          <p:nvPr/>
        </p:nvSpPr>
        <p:spPr>
          <a:xfrm>
            <a:off x="5396151" y="7003852"/>
            <a:ext cx="894040" cy="156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Iris-virginica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514153" y="1690807"/>
            <a:ext cx="196107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10573345" y="2112288"/>
            <a:ext cx="22860" cy="3866912"/>
          </a:xfrm>
          <a:prstGeom prst="roundRect">
            <a:avLst>
              <a:gd name="adj" fmla="val 617688"/>
            </a:avLst>
          </a:prstGeom>
          <a:solidFill>
            <a:srgbClr val="B4CCE3"/>
          </a:solidFill>
          <a:ln/>
        </p:spPr>
      </p:sp>
      <p:sp>
        <p:nvSpPr>
          <p:cNvPr id="18" name="Shape 15"/>
          <p:cNvSpPr/>
          <p:nvPr/>
        </p:nvSpPr>
        <p:spPr>
          <a:xfrm>
            <a:off x="10293906" y="2277308"/>
            <a:ext cx="313730" cy="22860"/>
          </a:xfrm>
          <a:prstGeom prst="roundRect">
            <a:avLst>
              <a:gd name="adj" fmla="val 617688"/>
            </a:avLst>
          </a:prstGeom>
          <a:solidFill>
            <a:srgbClr val="B4CCE3"/>
          </a:solidFill>
          <a:ln/>
        </p:spPr>
      </p:sp>
      <p:sp>
        <p:nvSpPr>
          <p:cNvPr id="19" name="Shape 16"/>
          <p:cNvSpPr/>
          <p:nvPr/>
        </p:nvSpPr>
        <p:spPr>
          <a:xfrm>
            <a:off x="10525958" y="2229922"/>
            <a:ext cx="117634" cy="117634"/>
          </a:xfrm>
          <a:prstGeom prst="roundRect">
            <a:avLst>
              <a:gd name="adj" fmla="val 388663"/>
            </a:avLst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7514153" y="2163247"/>
            <a:ext cx="2443163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Sepal Length: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Length of the sepal (outer leaf-like structures) of the flower.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10561915" y="3218498"/>
            <a:ext cx="313730" cy="22860"/>
          </a:xfrm>
          <a:prstGeom prst="roundRect">
            <a:avLst>
              <a:gd name="adj" fmla="val 617688"/>
            </a:avLst>
          </a:prstGeom>
          <a:solidFill>
            <a:srgbClr val="B4CCE3"/>
          </a:solidFill>
          <a:ln/>
        </p:spPr>
      </p:sp>
      <p:sp>
        <p:nvSpPr>
          <p:cNvPr id="22" name="Shape 19"/>
          <p:cNvSpPr/>
          <p:nvPr/>
        </p:nvSpPr>
        <p:spPr>
          <a:xfrm>
            <a:off x="10525958" y="3171111"/>
            <a:ext cx="117634" cy="117634"/>
          </a:xfrm>
          <a:prstGeom prst="roundRect">
            <a:avLst>
              <a:gd name="adj" fmla="val 388663"/>
            </a:avLst>
          </a:prstGeom>
          <a:solidFill>
            <a:srgbClr val="84C1FA"/>
          </a:solidFill>
          <a:ln/>
        </p:spPr>
      </p:sp>
      <p:sp>
        <p:nvSpPr>
          <p:cNvPr id="23" name="Text 20"/>
          <p:cNvSpPr/>
          <p:nvPr/>
        </p:nvSpPr>
        <p:spPr>
          <a:xfrm>
            <a:off x="11212235" y="3104436"/>
            <a:ext cx="2443163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Sepal Width: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Width of the sepal of the flower.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10293906" y="4028361"/>
            <a:ext cx="313730" cy="22860"/>
          </a:xfrm>
          <a:prstGeom prst="roundRect">
            <a:avLst>
              <a:gd name="adj" fmla="val 617688"/>
            </a:avLst>
          </a:prstGeom>
          <a:solidFill>
            <a:srgbClr val="B4CCE3"/>
          </a:solidFill>
          <a:ln/>
        </p:spPr>
      </p:sp>
      <p:sp>
        <p:nvSpPr>
          <p:cNvPr id="25" name="Shape 22"/>
          <p:cNvSpPr/>
          <p:nvPr/>
        </p:nvSpPr>
        <p:spPr>
          <a:xfrm>
            <a:off x="10525958" y="3980974"/>
            <a:ext cx="117634" cy="117634"/>
          </a:xfrm>
          <a:prstGeom prst="roundRect">
            <a:avLst>
              <a:gd name="adj" fmla="val 388663"/>
            </a:avLst>
          </a:prstGeom>
          <a:solidFill>
            <a:srgbClr val="84C1FA"/>
          </a:solidFill>
          <a:ln/>
        </p:spPr>
      </p:sp>
      <p:sp>
        <p:nvSpPr>
          <p:cNvPr id="26" name="Text 23"/>
          <p:cNvSpPr/>
          <p:nvPr/>
        </p:nvSpPr>
        <p:spPr>
          <a:xfrm>
            <a:off x="7514153" y="3914299"/>
            <a:ext cx="2443163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Petal Length: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Length of the petal (inner, often colorful structures) of the flower.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10561915" y="4838224"/>
            <a:ext cx="313730" cy="22860"/>
          </a:xfrm>
          <a:prstGeom prst="roundRect">
            <a:avLst>
              <a:gd name="adj" fmla="val 617688"/>
            </a:avLst>
          </a:prstGeom>
          <a:solidFill>
            <a:srgbClr val="B4CCE3"/>
          </a:solidFill>
          <a:ln/>
        </p:spPr>
      </p:sp>
      <p:sp>
        <p:nvSpPr>
          <p:cNvPr id="28" name="Shape 25"/>
          <p:cNvSpPr/>
          <p:nvPr/>
        </p:nvSpPr>
        <p:spPr>
          <a:xfrm>
            <a:off x="10525958" y="4790837"/>
            <a:ext cx="117634" cy="117634"/>
          </a:xfrm>
          <a:prstGeom prst="roundRect">
            <a:avLst>
              <a:gd name="adj" fmla="val 388663"/>
            </a:avLst>
          </a:prstGeom>
          <a:solidFill>
            <a:srgbClr val="84C1FA"/>
          </a:solidFill>
          <a:ln/>
        </p:spPr>
      </p:sp>
      <p:sp>
        <p:nvSpPr>
          <p:cNvPr id="29" name="Text 26"/>
          <p:cNvSpPr/>
          <p:nvPr/>
        </p:nvSpPr>
        <p:spPr>
          <a:xfrm>
            <a:off x="11212235" y="4724162"/>
            <a:ext cx="2443163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Petal Width: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Width of the petal of the flower.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7514153" y="6155650"/>
            <a:ext cx="196107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Classes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7514153" y="6557486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Iris-setosa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7514153" y="6863358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Iris-versicolor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7514153" y="7169229"/>
            <a:ext cx="614124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Iris-virginica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558998" y="7669649"/>
            <a:ext cx="12193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13861018" y="7669649"/>
            <a:ext cx="210383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876580"/>
          </a:xfrm>
          <a:prstGeom prst="roundRect">
            <a:avLst>
              <a:gd name="adj" fmla="val 3107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6731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28343" y="855702"/>
            <a:ext cx="1257371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Analysis: Feature Correlations and Relationships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1028343" y="2257901"/>
            <a:ext cx="1257371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slide presents the actual EDA results from the Iris classification project. Two key visualizations are shown: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028343" y="2890838"/>
            <a:ext cx="227028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Correlation Heatmap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28343" y="3326249"/>
            <a:ext cx="6079569" cy="815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Shows how features correlate with each other. Darker red indicates stronger positive correlations. Key finding: Petal Length and Petal Width have the strongest correlation with the target species.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43" y="4333161"/>
            <a:ext cx="6079569" cy="298430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30108" y="2890838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Pairplot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30108" y="3326249"/>
            <a:ext cx="6079569" cy="815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 relationships between all feature pairs. Shows that Iris-setosa (blue) is completely separate from the other two species. Versicolor (green) and Virginica (orange) have some overlap, making them harder to distinguish.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08" y="4333161"/>
            <a:ext cx="6079569" cy="29843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69476" y="7719298"/>
            <a:ext cx="1321117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13829348" y="7719298"/>
            <a:ext cx="231577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8075771"/>
          </a:xfrm>
          <a:prstGeom prst="roundRect">
            <a:avLst>
              <a:gd name="adj" fmla="val 1902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4191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806887" y="627817"/>
            <a:ext cx="637841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Dimensionality Reduction: From 4D to 2D with PCA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06887" y="1174552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Principal Component Analysis (PCA) was applied to compress the 4-dimensional feature space into 2 dimensions for visualization.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806887" y="1505188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Finding: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806887" y="1831896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first two principal components captured 95.80% of the total variance. This proves that the dataset contains redundant information and can be simplified without losing key patterns.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806887" y="2162532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Visualization: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06887" y="2489240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2D PCA plot clearly shows the three iris species separated in the reduced dimensional space. Iris-setosa (blue) forms a completely distinct cluster. Iris-versicolor (teal) and Iris-virginica (green) have some overlap but are largely separable.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806887" y="2779871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 The high variance retention (95.80%) indicates that the original 4D data has strong underlying structure that can be captured in just 2 dimensions. This makes the classification task feasible.</a:t>
            </a:r>
            <a:endParaRPr lang="en-US" sz="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7" y="3070503"/>
            <a:ext cx="8108633" cy="486513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18755" y="8067913"/>
            <a:ext cx="829151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endParaRPr lang="en-US" sz="550" dirty="0"/>
          </a:p>
        </p:txBody>
      </p:sp>
      <p:sp>
        <p:nvSpPr>
          <p:cNvPr id="12" name="Text 9"/>
          <p:cNvSpPr/>
          <p:nvPr/>
        </p:nvSpPr>
        <p:spPr>
          <a:xfrm>
            <a:off x="13968413" y="8067913"/>
            <a:ext cx="143232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10588823"/>
          </a:xfrm>
          <a:prstGeom prst="roundRect">
            <a:avLst>
              <a:gd name="adj" fmla="val 1451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4191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806887" y="627817"/>
            <a:ext cx="661642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KNN Model: Training, Optimization, and Performance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87" y="1187887"/>
            <a:ext cx="106680" cy="1066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06887" y="1340644"/>
            <a:ext cx="6454973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806887" y="1424464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06887" y="1655088"/>
            <a:ext cx="6454973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StandardScaler to normalize features (Mean=0, Variance=1). This is critical for KNN because it relies on distance calculations.</a:t>
            </a:r>
            <a:endParaRPr lang="en-US" sz="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8540" y="1187887"/>
            <a:ext cx="106680" cy="10668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368540" y="1340644"/>
            <a:ext cx="6454973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6"/>
          <p:cNvSpPr/>
          <p:nvPr/>
        </p:nvSpPr>
        <p:spPr>
          <a:xfrm>
            <a:off x="7368540" y="1424464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368540" y="1655088"/>
            <a:ext cx="6454973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K-Nearest Neighbors (KNN).</a:t>
            </a:r>
            <a:endParaRPr lang="en-US" sz="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887" y="2196346"/>
            <a:ext cx="106680" cy="106680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806887" y="2349103"/>
            <a:ext cx="6454973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9"/>
          <p:cNvSpPr/>
          <p:nvPr/>
        </p:nvSpPr>
        <p:spPr>
          <a:xfrm>
            <a:off x="806887" y="2432923"/>
            <a:ext cx="150423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806887" y="2663547"/>
            <a:ext cx="6454973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GridSearchCV to test K values from 1 to 25.</a:t>
            </a:r>
            <a:endParaRPr lang="en-US" sz="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8540" y="2196346"/>
            <a:ext cx="106680" cy="10668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368540" y="2349103"/>
            <a:ext cx="6454973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2"/>
          <p:cNvSpPr/>
          <p:nvPr/>
        </p:nvSpPr>
        <p:spPr>
          <a:xfrm>
            <a:off x="7368540" y="2432923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Optimal Parameter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7368540" y="2663547"/>
            <a:ext cx="6454973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AI determined K=5 provided the best balance between bias and variance.</a:t>
            </a:r>
            <a:endParaRPr lang="en-US" sz="800" dirty="0"/>
          </a:p>
        </p:txBody>
      </p:sp>
      <p:sp>
        <p:nvSpPr>
          <p:cNvPr id="20" name="Text 14"/>
          <p:cNvSpPr/>
          <p:nvPr/>
        </p:nvSpPr>
        <p:spPr>
          <a:xfrm>
            <a:off x="806887" y="3074194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</a:t>
            </a:r>
            <a:endParaRPr lang="en-US" sz="1050" dirty="0"/>
          </a:p>
        </p:txBody>
      </p:sp>
      <p:sp>
        <p:nvSpPr>
          <p:cNvPr id="21" name="Text 15"/>
          <p:cNvSpPr/>
          <p:nvPr/>
        </p:nvSpPr>
        <p:spPr>
          <a:xfrm>
            <a:off x="806887" y="3400901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Accuracy: 93.33%. Confusion Matrix: The model successfully classified all Setosa samples. The few errors likely occurred between the overlapping Versicolor and Virginica classes.</a:t>
            </a:r>
            <a:endParaRPr lang="en-US" sz="8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887" y="3691533"/>
            <a:ext cx="8108633" cy="675715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8755" y="10580965"/>
            <a:ext cx="829151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</a:t>
            </a:r>
            <a:endParaRPr lang="en-US" sz="550" dirty="0"/>
          </a:p>
        </p:txBody>
      </p:sp>
      <p:sp>
        <p:nvSpPr>
          <p:cNvPr id="24" name="Text 17"/>
          <p:cNvSpPr/>
          <p:nvPr/>
        </p:nvSpPr>
        <p:spPr>
          <a:xfrm>
            <a:off x="13966269" y="10580965"/>
            <a:ext cx="145375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</a:t>
            </a:r>
            <a:endParaRPr lang="en-US" sz="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251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6985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45250" y="1133356"/>
            <a:ext cx="756868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 and Future Directions</a:t>
            </a:r>
            <a:endParaRPr lang="en-US" sz="3400" dirty="0"/>
          </a:p>
        </p:txBody>
      </p:sp>
      <p:sp>
        <p:nvSpPr>
          <p:cNvPr id="4" name="Shape 2"/>
          <p:cNvSpPr/>
          <p:nvPr/>
        </p:nvSpPr>
        <p:spPr>
          <a:xfrm>
            <a:off x="1045250" y="2029063"/>
            <a:ext cx="6182558" cy="2136100"/>
          </a:xfrm>
          <a:prstGeom prst="roundRect">
            <a:avLst>
              <a:gd name="adj" fmla="val 736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68110" y="2051923"/>
            <a:ext cx="6136838" cy="524351"/>
          </a:xfrm>
          <a:prstGeom prst="roundRect">
            <a:avLst>
              <a:gd name="adj" fmla="val 2477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4005382" y="2150269"/>
            <a:ext cx="26217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242893" y="2751058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42893" y="3128843"/>
            <a:ext cx="5787271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K-Nearest Neighbors algorithm (with K=5) is highly effective for this task. The PCA analysis confirmed that the species are mathematically distinguishable.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2592" y="2029063"/>
            <a:ext cx="6182558" cy="2136100"/>
          </a:xfrm>
          <a:prstGeom prst="roundRect">
            <a:avLst>
              <a:gd name="adj" fmla="val 736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25452" y="2051923"/>
            <a:ext cx="6136838" cy="524351"/>
          </a:xfrm>
          <a:prstGeom prst="roundRect">
            <a:avLst>
              <a:gd name="adj" fmla="val 24771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10362724" y="2150269"/>
            <a:ext cx="26217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600236" y="2751058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Testing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00236" y="3128843"/>
            <a:ext cx="5787271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correctly identified a small flower as "Setosa" and a large flower as "Virginica" in the live test script.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1045250" y="4339947"/>
            <a:ext cx="6182558" cy="2756297"/>
          </a:xfrm>
          <a:prstGeom prst="roundRect">
            <a:avLst>
              <a:gd name="adj" fmla="val 570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1068110" y="4362807"/>
            <a:ext cx="6136838" cy="524351"/>
          </a:xfrm>
          <a:prstGeom prst="roundRect">
            <a:avLst>
              <a:gd name="adj" fmla="val 24771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4005382" y="4461153"/>
            <a:ext cx="26217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242893" y="5061942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242893" y="5439728"/>
            <a:ext cx="578727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Deployment: The model is ready for deployment in a botanical app.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242893" y="5780365"/>
            <a:ext cx="5787271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Warning Fix: The user warnings seen in the output (UserWarning: X does not have valid feature names) indicate the prediction function passes a raw Numpy array. For production, this should be converted to a Pandas DataFrame to suppress warnings.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402592" y="4339947"/>
            <a:ext cx="6182558" cy="2756297"/>
          </a:xfrm>
          <a:prstGeom prst="roundRect">
            <a:avLst>
              <a:gd name="adj" fmla="val 570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25452" y="4362807"/>
            <a:ext cx="6136838" cy="524351"/>
          </a:xfrm>
          <a:prstGeom prst="roundRect">
            <a:avLst>
              <a:gd name="adj" fmla="val 24771"/>
            </a:avLst>
          </a:prstGeom>
          <a:solidFill>
            <a:srgbClr val="CEE6FD"/>
          </a:solidFill>
          <a:ln/>
        </p:spPr>
      </p:sp>
      <p:sp>
        <p:nvSpPr>
          <p:cNvPr id="22" name="Text 20"/>
          <p:cNvSpPr/>
          <p:nvPr/>
        </p:nvSpPr>
        <p:spPr>
          <a:xfrm>
            <a:off x="10362724" y="4461153"/>
            <a:ext cx="26217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600236" y="5061942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600236" y="5439728"/>
            <a:ext cx="5787271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reach 100% accuracy, we could explore Support Vector Machines (SVM) which are often better at handling the specific boundary overlap between Versicolor and Virginica.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573286" y="7573208"/>
            <a:ext cx="1358146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13826490" y="7573208"/>
            <a:ext cx="230624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752</Words>
  <Application>Microsoft Office PowerPoint</Application>
  <PresentationFormat>Custom</PresentationFormat>
  <Paragraphs>83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Kumar</cp:lastModifiedBy>
  <cp:revision>2</cp:revision>
  <dcterms:created xsi:type="dcterms:W3CDTF">2025-12-16T13:42:04Z</dcterms:created>
  <dcterms:modified xsi:type="dcterms:W3CDTF">2025-12-16T13:46:10Z</dcterms:modified>
</cp:coreProperties>
</file>